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84" r:id="rId2"/>
    <p:sldId id="256" r:id="rId3"/>
    <p:sldId id="257" r:id="rId4"/>
    <p:sldId id="283" r:id="rId5"/>
    <p:sldId id="259" r:id="rId6"/>
    <p:sldId id="263" r:id="rId7"/>
    <p:sldId id="260" r:id="rId8"/>
    <p:sldId id="264" r:id="rId9"/>
    <p:sldId id="278" r:id="rId10"/>
    <p:sldId id="270" r:id="rId11"/>
    <p:sldId id="279" r:id="rId12"/>
    <p:sldId id="282"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0" d="100"/>
          <a:sy n="70" d="100"/>
        </p:scale>
        <p:origin x="-88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B41728-73E6-CC48-B7A7-7505471184D5}" type="datetimeFigureOut">
              <a:rPr lang="en-US" smtClean="0"/>
              <a:pPr/>
              <a:t>4/19/18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DF7F3A-1191-5E4E-9181-02131DE47A84}" type="slidenum">
              <a:rPr lang="en-US" smtClean="0"/>
              <a:pPr/>
              <a:t>‹#›</a:t>
            </a:fld>
            <a:endParaRPr lang="en-US"/>
          </a:p>
        </p:txBody>
      </p:sp>
    </p:spTree>
    <p:extLst>
      <p:ext uri="{BB962C8B-B14F-4D97-AF65-F5344CB8AC3E}">
        <p14:creationId xmlns:p14="http://schemas.microsoft.com/office/powerpoint/2010/main" val="6575126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9BB0E9-4823-FE46-A79C-31563C6B457F}"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ED2C13-4E19-264B-AF70-B621DC084EF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9BB0E9-4823-FE46-A79C-31563C6B457F}"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ED2C13-4E19-264B-AF70-B621DC084E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9BB0E9-4823-FE46-A79C-31563C6B457F}"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ED2C13-4E19-264B-AF70-B621DC084EF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9BB0E9-4823-FE46-A79C-31563C6B457F}"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ED2C13-4E19-264B-AF70-B621DC084EF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9BB0E9-4823-FE46-A79C-31563C6B457F}"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ED2C13-4E19-264B-AF70-B621DC084EF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9BB0E9-4823-FE46-A79C-31563C6B457F}"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ED2C13-4E19-264B-AF70-B621DC084EF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9BB0E9-4823-FE46-A79C-31563C6B457F}" type="datetimeFigureOut">
              <a:rPr lang="en-US" smtClean="0"/>
              <a:pPr/>
              <a:t>4/19/18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ED2C13-4E19-264B-AF70-B621DC084EF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9BB0E9-4823-FE46-A79C-31563C6B457F}" type="datetimeFigureOut">
              <a:rPr lang="en-US" smtClean="0"/>
              <a:pPr/>
              <a:t>4/19/18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ED2C13-4E19-264B-AF70-B621DC084EF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BB0E9-4823-FE46-A79C-31563C6B457F}" type="datetimeFigureOut">
              <a:rPr lang="en-US" smtClean="0"/>
              <a:pPr/>
              <a:t>4/19/18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ED2C13-4E19-264B-AF70-B621DC084EF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9BB0E9-4823-FE46-A79C-31563C6B457F}"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ED2C13-4E19-264B-AF70-B621DC084E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9BB0E9-4823-FE46-A79C-31563C6B457F}"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ED2C13-4E19-264B-AF70-B621DC084E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BB0E9-4823-FE46-A79C-31563C6B457F}" type="datetimeFigureOut">
              <a:rPr lang="en-US" smtClean="0"/>
              <a:pPr/>
              <a:t>4/19/18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D2C13-4E19-264B-AF70-B621DC084EF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Powerpoint</a:t>
            </a: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10:  French Art in the </a:t>
            </a:r>
            <a:r>
              <a:rPr lang="en-US"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17</a:t>
            </a:r>
            <a:r>
              <a:rPr lang="en-US" b="1" baseline="3000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t>
            </a:r>
            <a:r>
              <a:rPr lang="en-US"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Century</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0821542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533.jpg"/>
          <p:cNvPicPr>
            <a:picLocks noChangeAspect="1"/>
          </p:cNvPicPr>
          <p:nvPr/>
        </p:nvPicPr>
        <p:blipFill>
          <a:blip r:embed="rId2"/>
          <a:stretch>
            <a:fillRect/>
          </a:stretch>
        </p:blipFill>
        <p:spPr>
          <a:xfrm>
            <a:off x="1008478" y="93370"/>
            <a:ext cx="7390987" cy="5927410"/>
          </a:xfrm>
          <a:prstGeom prst="rect">
            <a:avLst/>
          </a:prstGeom>
        </p:spPr>
      </p:pic>
      <p:sp>
        <p:nvSpPr>
          <p:cNvPr id="2" name="Rectangle 1"/>
          <p:cNvSpPr/>
          <p:nvPr/>
        </p:nvSpPr>
        <p:spPr>
          <a:xfrm>
            <a:off x="1008477" y="6020780"/>
            <a:ext cx="7390987" cy="307777"/>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(25-27) Jules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Hardouin-Mansart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and Charles Le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Brun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Galerie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des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Glaces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Versailles, c. 1680</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533.jpg"/>
          <p:cNvPicPr>
            <a:picLocks noChangeAspect="1"/>
          </p:cNvPicPr>
          <p:nvPr/>
        </p:nvPicPr>
        <p:blipFill>
          <a:blip r:embed="rId2"/>
          <a:stretch>
            <a:fillRect/>
          </a:stretch>
        </p:blipFill>
        <p:spPr>
          <a:xfrm>
            <a:off x="1008478" y="93370"/>
            <a:ext cx="7390987" cy="5927410"/>
          </a:xfrm>
          <a:prstGeom prst="rect">
            <a:avLst/>
          </a:prstGeom>
        </p:spPr>
      </p:pic>
      <p:pic>
        <p:nvPicPr>
          <p:cNvPr id="4" name="Picture 3" descr="LESSING_ART_1039902502.jpg"/>
          <p:cNvPicPr>
            <a:picLocks noChangeAspect="1"/>
          </p:cNvPicPr>
          <p:nvPr/>
        </p:nvPicPr>
        <p:blipFill>
          <a:blip r:embed="rId3">
            <a:lum bright="-12000"/>
          </a:blip>
          <a:stretch>
            <a:fillRect/>
          </a:stretch>
        </p:blipFill>
        <p:spPr>
          <a:xfrm>
            <a:off x="604056" y="606778"/>
            <a:ext cx="3526061" cy="4939379"/>
          </a:xfrm>
          <a:prstGeom prst="rect">
            <a:avLst/>
          </a:prstGeom>
        </p:spPr>
      </p:pic>
      <p:sp>
        <p:nvSpPr>
          <p:cNvPr id="2" name="Rectangle 1"/>
          <p:cNvSpPr/>
          <p:nvPr/>
        </p:nvSpPr>
        <p:spPr>
          <a:xfrm>
            <a:off x="604056" y="5558192"/>
            <a:ext cx="3526061" cy="738664"/>
          </a:xfrm>
          <a:prstGeom prst="rect">
            <a:avLst/>
          </a:prstGeom>
          <a:solidFill>
            <a:srgbClr val="000000"/>
          </a:solidFill>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Charles Le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Brun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Glorification of the Rule of Louis XIV</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 1680, </a:t>
            </a:r>
            <a:r>
              <a:rPr lang="en-US" sz="1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Galerie</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des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Glaces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Versailles </a:t>
            </a:r>
          </a:p>
        </p:txBody>
      </p:sp>
    </p:spTree>
    <p:extLst>
      <p:ext uri="{BB962C8B-B14F-4D97-AF65-F5344CB8AC3E}">
        <p14:creationId xmlns:p14="http://schemas.microsoft.com/office/powerpoint/2010/main" val="516484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533.jpg"/>
          <p:cNvPicPr>
            <a:picLocks noChangeAspect="1"/>
          </p:cNvPicPr>
          <p:nvPr/>
        </p:nvPicPr>
        <p:blipFill>
          <a:blip r:embed="rId2"/>
          <a:stretch>
            <a:fillRect/>
          </a:stretch>
        </p:blipFill>
        <p:spPr>
          <a:xfrm>
            <a:off x="1008478" y="93370"/>
            <a:ext cx="7390987" cy="5927410"/>
          </a:xfrm>
          <a:prstGeom prst="rect">
            <a:avLst/>
          </a:prstGeom>
        </p:spPr>
      </p:pic>
      <p:pic>
        <p:nvPicPr>
          <p:cNvPr id="4" name="Picture 3" descr="LESSING_ART_1039902502.jpg"/>
          <p:cNvPicPr>
            <a:picLocks noChangeAspect="1"/>
          </p:cNvPicPr>
          <p:nvPr/>
        </p:nvPicPr>
        <p:blipFill>
          <a:blip r:embed="rId3">
            <a:lum bright="-12000"/>
          </a:blip>
          <a:stretch>
            <a:fillRect/>
          </a:stretch>
        </p:blipFill>
        <p:spPr>
          <a:xfrm>
            <a:off x="604056" y="606778"/>
            <a:ext cx="3526061" cy="4939379"/>
          </a:xfrm>
          <a:prstGeom prst="rect">
            <a:avLst/>
          </a:prstGeom>
        </p:spPr>
      </p:pic>
      <p:pic>
        <p:nvPicPr>
          <p:cNvPr id="5" name="Picture 4" descr="SCALA_ARCHIVES_1039614315.jpg"/>
          <p:cNvPicPr>
            <a:picLocks noChangeAspect="1"/>
          </p:cNvPicPr>
          <p:nvPr/>
        </p:nvPicPr>
        <p:blipFill>
          <a:blip r:embed="rId4"/>
          <a:stretch>
            <a:fillRect/>
          </a:stretch>
        </p:blipFill>
        <p:spPr>
          <a:xfrm>
            <a:off x="4967687" y="606778"/>
            <a:ext cx="3933531" cy="4858788"/>
          </a:xfrm>
          <a:prstGeom prst="rect">
            <a:avLst/>
          </a:prstGeom>
        </p:spPr>
      </p:pic>
      <p:sp>
        <p:nvSpPr>
          <p:cNvPr id="2" name="Rectangle 1"/>
          <p:cNvSpPr/>
          <p:nvPr/>
        </p:nvSpPr>
        <p:spPr>
          <a:xfrm>
            <a:off x="4967687" y="5490203"/>
            <a:ext cx="3933531" cy="523220"/>
          </a:xfrm>
          <a:prstGeom prst="rect">
            <a:avLst/>
          </a:prstGeom>
          <a:solidFill>
            <a:srgbClr val="000000"/>
          </a:solidFill>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Charles Le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Brun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Self Portrait</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1683-4, Uffizi, Florence </a:t>
            </a:r>
          </a:p>
        </p:txBody>
      </p:sp>
      <p:sp>
        <p:nvSpPr>
          <p:cNvPr id="6" name="Rectangle 5"/>
          <p:cNvSpPr/>
          <p:nvPr/>
        </p:nvSpPr>
        <p:spPr>
          <a:xfrm>
            <a:off x="604056" y="5558192"/>
            <a:ext cx="3526061" cy="738664"/>
          </a:xfrm>
          <a:prstGeom prst="rect">
            <a:avLst/>
          </a:prstGeom>
          <a:solidFill>
            <a:srgbClr val="000000"/>
          </a:solidFill>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Charles Le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Brun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Glorification of the Rule of Louis XIV</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 1680, </a:t>
            </a:r>
            <a:r>
              <a:rPr lang="en-US" sz="1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Galerie</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des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Glaces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Versailles </a:t>
            </a:r>
          </a:p>
        </p:txBody>
      </p:sp>
      <p:sp>
        <p:nvSpPr>
          <p:cNvPr id="7" name="Rectangle 6"/>
          <p:cNvSpPr/>
          <p:nvPr/>
        </p:nvSpPr>
        <p:spPr>
          <a:xfrm>
            <a:off x="1921372" y="6013423"/>
            <a:ext cx="6615218" cy="738664"/>
          </a:xfrm>
          <a:prstGeom prst="rect">
            <a:avLst/>
          </a:prstGeom>
          <a:ln>
            <a:solidFill>
              <a:srgbClr val="FFFFFF"/>
            </a:solidFill>
          </a:ln>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Louis XIV (reigned 1661-1715), le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Roi</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Soleil (the “Sun King”)</a:t>
            </a:r>
          </a:p>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Charles Le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Brun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Director of the Royal Academy of Painting and Sculpture, 1663-</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1690</a:t>
            </a:r>
          </a:p>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Andrei </a:t>
            </a:r>
            <a:r>
              <a:rPr lang="en-US" sz="1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Felibien</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and the “hierarchy of the genres”</a:t>
            </a:r>
            <a:endPar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8491129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u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112" y="472919"/>
            <a:ext cx="6930159" cy="5618015"/>
          </a:xfrm>
          <a:prstGeom prst="rect">
            <a:avLst/>
          </a:prstGeom>
        </p:spPr>
      </p:pic>
      <p:sp>
        <p:nvSpPr>
          <p:cNvPr id="4" name="TextBox 3"/>
          <p:cNvSpPr txBox="1"/>
          <p:nvPr/>
        </p:nvSpPr>
        <p:spPr>
          <a:xfrm>
            <a:off x="1143113" y="6103509"/>
            <a:ext cx="6930158" cy="584776"/>
          </a:xfrm>
          <a:prstGeom prst="rect">
            <a:avLst/>
          </a:prstGeom>
          <a:noFill/>
        </p:spPr>
        <p:txBody>
          <a:bodyPr wrap="square" rtlCol="0">
            <a:spAutoFit/>
          </a:bodyPr>
          <a:lstStyle/>
          <a:p>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25-36) Georges De La Tour, </a:t>
            </a:r>
            <a:r>
              <a:rPr lang="en-US" sz="16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Adoration of the Shepherds</a:t>
            </a: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 1645-50, oil on canvas, Louvre, Paris</a:t>
            </a:r>
            <a:endParaRPr lang="en-US" sz="1600"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24.jpg"/>
          <p:cNvPicPr>
            <a:picLocks noChangeAspect="1"/>
          </p:cNvPicPr>
          <p:nvPr/>
        </p:nvPicPr>
        <p:blipFill>
          <a:blip r:embed="rId2"/>
          <a:stretch>
            <a:fillRect/>
          </a:stretch>
        </p:blipFill>
        <p:spPr>
          <a:xfrm>
            <a:off x="62868" y="1882980"/>
            <a:ext cx="4659558" cy="3323001"/>
          </a:xfrm>
          <a:prstGeom prst="rect">
            <a:avLst/>
          </a:prstGeom>
        </p:spPr>
      </p:pic>
      <p:sp>
        <p:nvSpPr>
          <p:cNvPr id="4" name="TextBox 3"/>
          <p:cNvSpPr txBox="1"/>
          <p:nvPr/>
        </p:nvSpPr>
        <p:spPr>
          <a:xfrm>
            <a:off x="170857" y="5205981"/>
            <a:ext cx="4438408" cy="523220"/>
          </a:xfrm>
          <a:prstGeom prst="rect">
            <a:avLst/>
          </a:prstGeom>
          <a:noFill/>
        </p:spPr>
        <p:txBody>
          <a:bodyPr wrap="square" rtlCol="0">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25-31) Nicolas </a:t>
            </a:r>
            <a:r>
              <a:rPr lang="en-US" sz="1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Poussin</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Et in Arcadia Ego</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 1655, Louvre, Paris</a:t>
            </a:r>
            <a:endParaRPr lang="en-US" sz="1400" dirty="0"/>
          </a:p>
        </p:txBody>
      </p:sp>
      <p:sp>
        <p:nvSpPr>
          <p:cNvPr id="5" name="TextBox 4"/>
          <p:cNvSpPr txBox="1"/>
          <p:nvPr/>
        </p:nvSpPr>
        <p:spPr>
          <a:xfrm>
            <a:off x="452642" y="5891003"/>
            <a:ext cx="4056036" cy="307777"/>
          </a:xfrm>
          <a:prstGeom prst="rect">
            <a:avLst/>
          </a:prstGeom>
          <a:noFill/>
          <a:ln>
            <a:solidFill>
              <a:srgbClr val="FFFFFF"/>
            </a:solidFill>
          </a:ln>
        </p:spPr>
        <p:txBody>
          <a:bodyPr wrap="square" rtlCol="0">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“Et in Arcadia Ego” = “Even in Arcadia, I [am or was]”</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24.jpg"/>
          <p:cNvPicPr>
            <a:picLocks noChangeAspect="1"/>
          </p:cNvPicPr>
          <p:nvPr/>
        </p:nvPicPr>
        <p:blipFill>
          <a:blip r:embed="rId2"/>
          <a:stretch>
            <a:fillRect/>
          </a:stretch>
        </p:blipFill>
        <p:spPr>
          <a:xfrm>
            <a:off x="62868" y="1882980"/>
            <a:ext cx="4659558" cy="3323001"/>
          </a:xfrm>
          <a:prstGeom prst="rect">
            <a:avLst/>
          </a:prstGeom>
        </p:spPr>
      </p:pic>
      <p:pic>
        <p:nvPicPr>
          <p:cNvPr id="3" name="Picture 2" descr="2235.jpg"/>
          <p:cNvPicPr>
            <a:picLocks noChangeAspect="1"/>
          </p:cNvPicPr>
          <p:nvPr/>
        </p:nvPicPr>
        <p:blipFill>
          <a:blip r:embed="rId3"/>
          <a:stretch>
            <a:fillRect/>
          </a:stretch>
        </p:blipFill>
        <p:spPr>
          <a:xfrm>
            <a:off x="4916197" y="2046516"/>
            <a:ext cx="4108564" cy="3111654"/>
          </a:xfrm>
          <a:prstGeom prst="rect">
            <a:avLst/>
          </a:prstGeom>
        </p:spPr>
      </p:pic>
      <p:sp>
        <p:nvSpPr>
          <p:cNvPr id="4" name="TextBox 3"/>
          <p:cNvSpPr txBox="1"/>
          <p:nvPr/>
        </p:nvSpPr>
        <p:spPr>
          <a:xfrm>
            <a:off x="170857" y="5205981"/>
            <a:ext cx="4438408" cy="523220"/>
          </a:xfrm>
          <a:prstGeom prst="rect">
            <a:avLst/>
          </a:prstGeom>
          <a:noFill/>
        </p:spPr>
        <p:txBody>
          <a:bodyPr wrap="square" rtlCol="0">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25-31) Nicolas </a:t>
            </a:r>
            <a:r>
              <a:rPr lang="en-US" sz="1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Poussin</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Et in Arcadia Ego</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 1655, Louvre, Paris</a:t>
            </a:r>
            <a:endParaRPr lang="en-US" sz="1400" dirty="0"/>
          </a:p>
        </p:txBody>
      </p:sp>
      <p:sp>
        <p:nvSpPr>
          <p:cNvPr id="5" name="TextBox 4"/>
          <p:cNvSpPr txBox="1"/>
          <p:nvPr/>
        </p:nvSpPr>
        <p:spPr>
          <a:xfrm>
            <a:off x="452642" y="5891003"/>
            <a:ext cx="4056036" cy="307777"/>
          </a:xfrm>
          <a:prstGeom prst="rect">
            <a:avLst/>
          </a:prstGeom>
          <a:noFill/>
          <a:ln>
            <a:solidFill>
              <a:srgbClr val="FFFFFF"/>
            </a:solidFill>
          </a:ln>
        </p:spPr>
        <p:txBody>
          <a:bodyPr wrap="square" rtlCol="0">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“Et in Arcadia Ego” = “Even in Arcadia, I [am or was]”</a:t>
            </a:r>
            <a:endParaRPr lang="en-US" sz="1400" dirty="0"/>
          </a:p>
        </p:txBody>
      </p:sp>
      <p:sp>
        <p:nvSpPr>
          <p:cNvPr id="6" name="TextBox 5"/>
          <p:cNvSpPr txBox="1"/>
          <p:nvPr/>
        </p:nvSpPr>
        <p:spPr>
          <a:xfrm>
            <a:off x="4916197" y="5205981"/>
            <a:ext cx="4108564" cy="523220"/>
          </a:xfrm>
          <a:prstGeom prst="rect">
            <a:avLst/>
          </a:prstGeom>
          <a:noFill/>
        </p:spPr>
        <p:txBody>
          <a:bodyPr wrap="square" rtlCol="0">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(22-23) Titian, </a:t>
            </a:r>
            <a:r>
              <a:rPr lang="en-US" sz="14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Pastoral Symphony</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 1508-11, oil on canvas, Louvre, Paris</a:t>
            </a:r>
            <a:endParaRPr lang="en-US" sz="1400" dirty="0"/>
          </a:p>
        </p:txBody>
      </p:sp>
    </p:spTree>
    <p:extLst>
      <p:ext uri="{BB962C8B-B14F-4D97-AF65-F5344CB8AC3E}">
        <p14:creationId xmlns:p14="http://schemas.microsoft.com/office/powerpoint/2010/main" val="26608551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24.jpg"/>
          <p:cNvPicPr>
            <a:picLocks noChangeAspect="1"/>
          </p:cNvPicPr>
          <p:nvPr/>
        </p:nvPicPr>
        <p:blipFill>
          <a:blip r:embed="rId2"/>
          <a:stretch>
            <a:fillRect/>
          </a:stretch>
        </p:blipFill>
        <p:spPr>
          <a:xfrm>
            <a:off x="762000" y="663222"/>
            <a:ext cx="7688213" cy="548291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24.jpg"/>
          <p:cNvPicPr>
            <a:picLocks noChangeAspect="1"/>
          </p:cNvPicPr>
          <p:nvPr/>
        </p:nvPicPr>
        <p:blipFill>
          <a:blip r:embed="rId2"/>
          <a:stretch>
            <a:fillRect/>
          </a:stretch>
        </p:blipFill>
        <p:spPr>
          <a:xfrm>
            <a:off x="762000" y="663222"/>
            <a:ext cx="7688213" cy="5482910"/>
          </a:xfrm>
          <a:prstGeom prst="rect">
            <a:avLst/>
          </a:prstGeom>
        </p:spPr>
      </p:pic>
      <p:pic>
        <p:nvPicPr>
          <p:cNvPr id="3" name="Picture 2" descr="LESSING_ART_10310119691.jpg"/>
          <p:cNvPicPr>
            <a:picLocks noChangeAspect="1"/>
          </p:cNvPicPr>
          <p:nvPr/>
        </p:nvPicPr>
        <p:blipFill>
          <a:blip r:embed="rId3">
            <a:lum bright="-9000"/>
          </a:blip>
          <a:stretch>
            <a:fillRect/>
          </a:stretch>
        </p:blipFill>
        <p:spPr>
          <a:xfrm>
            <a:off x="445877" y="2134989"/>
            <a:ext cx="2954901" cy="3763455"/>
          </a:xfrm>
          <a:prstGeom prst="rect">
            <a:avLst/>
          </a:prstGeom>
        </p:spPr>
      </p:pic>
      <p:sp>
        <p:nvSpPr>
          <p:cNvPr id="4" name="TextBox 3"/>
          <p:cNvSpPr txBox="1"/>
          <p:nvPr/>
        </p:nvSpPr>
        <p:spPr>
          <a:xfrm>
            <a:off x="445877" y="5992243"/>
            <a:ext cx="2954901" cy="738664"/>
          </a:xfrm>
          <a:prstGeom prst="rect">
            <a:avLst/>
          </a:prstGeom>
          <a:solidFill>
            <a:srgbClr val="000000"/>
          </a:solidFill>
        </p:spPr>
        <p:txBody>
          <a:bodyPr wrap="square" rtlCol="0">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(22-8) Raphael, </a:t>
            </a:r>
            <a:r>
              <a:rPr lang="en-US" sz="14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Madonna of the Meadow</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 1505-6, oil on wood, Vienna</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24.jpg"/>
          <p:cNvPicPr>
            <a:picLocks noChangeAspect="1"/>
          </p:cNvPicPr>
          <p:nvPr/>
        </p:nvPicPr>
        <p:blipFill>
          <a:blip r:embed="rId2"/>
          <a:stretch>
            <a:fillRect/>
          </a:stretch>
        </p:blipFill>
        <p:spPr>
          <a:xfrm>
            <a:off x="762000" y="663222"/>
            <a:ext cx="7688213" cy="5482910"/>
          </a:xfrm>
          <a:prstGeom prst="rect">
            <a:avLst/>
          </a:prstGeom>
        </p:spPr>
      </p:pic>
      <p:pic>
        <p:nvPicPr>
          <p:cNvPr id="4" name="Picture 3" descr="0557.jpg"/>
          <p:cNvPicPr>
            <a:picLocks noChangeAspect="1"/>
          </p:cNvPicPr>
          <p:nvPr/>
        </p:nvPicPr>
        <p:blipFill>
          <a:blip r:embed="rId3"/>
          <a:stretch>
            <a:fillRect/>
          </a:stretch>
        </p:blipFill>
        <p:spPr>
          <a:xfrm>
            <a:off x="391079" y="1890889"/>
            <a:ext cx="2897525" cy="4007556"/>
          </a:xfrm>
          <a:prstGeom prst="rect">
            <a:avLst/>
          </a:prstGeom>
        </p:spPr>
      </p:pic>
      <p:sp>
        <p:nvSpPr>
          <p:cNvPr id="3" name="Rectangle 2"/>
          <p:cNvSpPr/>
          <p:nvPr/>
        </p:nvSpPr>
        <p:spPr>
          <a:xfrm>
            <a:off x="636271" y="5904218"/>
            <a:ext cx="2526604" cy="523220"/>
          </a:xfrm>
          <a:prstGeom prst="rect">
            <a:avLst/>
          </a:prstGeom>
          <a:solidFill>
            <a:srgbClr val="000000"/>
          </a:solidFill>
        </p:spPr>
        <p:txBody>
          <a:bodyPr wrap="square">
            <a:spAutoFit/>
          </a:bodyPr>
          <a:lstStyle/>
          <a:p>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Grave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stele of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Hegeso</a:t>
            </a:r>
            <a:r>
              <a:rPr lang="en-US"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Greece, </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c. 400 BC</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25.jpg"/>
          <p:cNvPicPr>
            <a:picLocks noChangeAspect="1"/>
          </p:cNvPicPr>
          <p:nvPr/>
        </p:nvPicPr>
        <p:blipFill>
          <a:blip r:embed="rId2">
            <a:lum bright="-7000"/>
          </a:blip>
          <a:stretch>
            <a:fillRect/>
          </a:stretch>
        </p:blipFill>
        <p:spPr>
          <a:xfrm>
            <a:off x="492518" y="317022"/>
            <a:ext cx="5039285" cy="3356466"/>
          </a:xfrm>
          <a:prstGeom prst="rect">
            <a:avLst/>
          </a:prstGeom>
        </p:spPr>
      </p:pic>
      <p:sp>
        <p:nvSpPr>
          <p:cNvPr id="3" name="Rectangle 2"/>
          <p:cNvSpPr/>
          <p:nvPr/>
        </p:nvSpPr>
        <p:spPr>
          <a:xfrm>
            <a:off x="1747928" y="4204807"/>
            <a:ext cx="6113026" cy="2308324"/>
          </a:xfrm>
          <a:prstGeom prst="rect">
            <a:avLst/>
          </a:prstGeom>
          <a:ln>
            <a:solidFill>
              <a:srgbClr val="FFFFFF"/>
            </a:solidFill>
          </a:ln>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From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Poussin’s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Notes for a Treatise on Painting:  “The grand manner… The first thing …is that the subject-matter shall be grand, as are battles, heroic actions, and divine things.  …The painter’s next consideration is to keep away from minutiae…[and paint only] things magnificent and grand…Those who elect mean subjects take refuge in them because of the weakness of their talents…The idea of beauty does not descend into matter unless this is prepared as carefully as possible.  This preparation consists of three things:  arrangement, measure, and aspect or form… [with reference to]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Polykleitos’s</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Prescription for the Perfect Statue…” </a:t>
            </a:r>
          </a:p>
          <a:p>
            <a:r>
              <a:rPr lang="en-US" dirty="0"/>
              <a:t> </a:t>
            </a:r>
          </a:p>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Christian Neo-Stoicism</a:t>
            </a:r>
          </a:p>
        </p:txBody>
      </p:sp>
      <p:sp>
        <p:nvSpPr>
          <p:cNvPr id="4" name="Rectangle 3"/>
          <p:cNvSpPr/>
          <p:nvPr/>
        </p:nvSpPr>
        <p:spPr>
          <a:xfrm>
            <a:off x="472040" y="3673488"/>
            <a:ext cx="3074692"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Nicolas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Poussin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Burial of </a:t>
            </a:r>
            <a:r>
              <a:rPr lang="en-US" sz="14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Phocion</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1648 </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0.jpg"/>
          <p:cNvPicPr>
            <a:picLocks noChangeAspect="1"/>
          </p:cNvPicPr>
          <p:nvPr/>
        </p:nvPicPr>
        <p:blipFill>
          <a:blip r:embed="rId2"/>
          <a:stretch>
            <a:fillRect/>
          </a:stretch>
        </p:blipFill>
        <p:spPr>
          <a:xfrm>
            <a:off x="1156752" y="522111"/>
            <a:ext cx="3365605" cy="4783531"/>
          </a:xfrm>
          <a:prstGeom prst="rect">
            <a:avLst/>
          </a:prstGeom>
        </p:spPr>
      </p:pic>
      <p:pic>
        <p:nvPicPr>
          <p:cNvPr id="5" name="Picture 4" descr="AIC_890016.jpg"/>
          <p:cNvPicPr>
            <a:picLocks noChangeAspect="1"/>
          </p:cNvPicPr>
          <p:nvPr/>
        </p:nvPicPr>
        <p:blipFill>
          <a:blip r:embed="rId3">
            <a:lum bright="-10000"/>
          </a:blip>
          <a:stretch>
            <a:fillRect/>
          </a:stretch>
        </p:blipFill>
        <p:spPr>
          <a:xfrm>
            <a:off x="4891054" y="823604"/>
            <a:ext cx="3917088" cy="5129281"/>
          </a:xfrm>
          <a:prstGeom prst="rect">
            <a:avLst/>
          </a:prstGeom>
        </p:spPr>
      </p:pic>
      <p:sp>
        <p:nvSpPr>
          <p:cNvPr id="3" name="Rectangle 2"/>
          <p:cNvSpPr/>
          <p:nvPr/>
        </p:nvSpPr>
        <p:spPr>
          <a:xfrm>
            <a:off x="1156752" y="5469635"/>
            <a:ext cx="3306827" cy="307777"/>
          </a:xfrm>
          <a:prstGeom prst="rect">
            <a:avLst/>
          </a:prstGeom>
        </p:spPr>
        <p:txBody>
          <a:bodyPr wrap="non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(25-24)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Hyachinthe</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Rigaud</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400" i="1" dirty="0">
                <a:ln w="18415" cmpd="sng">
                  <a:solidFill>
                    <a:srgbClr val="FFFFFF"/>
                  </a:solidFill>
                  <a:prstDash val="solid"/>
                </a:ln>
                <a:solidFill>
                  <a:srgbClr val="FFFFFF"/>
                </a:solidFill>
                <a:effectLst>
                  <a:outerShdw blurRad="63500" dir="3600000" algn="tl" rotWithShape="0">
                    <a:srgbClr val="000000">
                      <a:alpha val="70000"/>
                    </a:srgbClr>
                  </a:outerShdw>
                </a:effectLst>
              </a:rPr>
              <a:t>Louis XIV</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1701 </a:t>
            </a:r>
          </a:p>
        </p:txBody>
      </p:sp>
      <p:sp>
        <p:nvSpPr>
          <p:cNvPr id="4" name="Rectangle 3"/>
          <p:cNvSpPr/>
          <p:nvPr/>
        </p:nvSpPr>
        <p:spPr>
          <a:xfrm>
            <a:off x="4891054" y="5991166"/>
            <a:ext cx="3917088" cy="523220"/>
          </a:xfrm>
          <a:prstGeom prst="rect">
            <a:avLst/>
          </a:prstGeom>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Plan of Versailles and gardens designed by Andre Le Notre </a:t>
            </a:r>
          </a:p>
        </p:txBody>
      </p:sp>
      <p:sp>
        <p:nvSpPr>
          <p:cNvPr id="6" name="Rectangle 5"/>
          <p:cNvSpPr/>
          <p:nvPr/>
        </p:nvSpPr>
        <p:spPr>
          <a:xfrm>
            <a:off x="805458" y="5933298"/>
            <a:ext cx="3947281" cy="523220"/>
          </a:xfrm>
          <a:prstGeom prst="rect">
            <a:avLst/>
          </a:prstGeom>
          <a:ln>
            <a:solidFill>
              <a:srgbClr val="FFFFFF"/>
            </a:solidFill>
          </a:ln>
        </p:spPr>
        <p:txBody>
          <a:bodyPr wrap="square">
            <a:spAutoFit/>
          </a:bodyPr>
          <a:lstStyle/>
          <a:p>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Louis XIV (reigned 1661-1715), le </a:t>
            </a:r>
            <a:r>
              <a:rPr lang="en-US" sz="1400" dirty="0" err="1">
                <a:ln w="18415" cmpd="sng">
                  <a:solidFill>
                    <a:srgbClr val="FFFFFF"/>
                  </a:solidFill>
                  <a:prstDash val="solid"/>
                </a:ln>
                <a:solidFill>
                  <a:srgbClr val="FFFFFF"/>
                </a:solidFill>
                <a:effectLst>
                  <a:outerShdw blurRad="63500" dir="3600000" algn="tl" rotWithShape="0">
                    <a:srgbClr val="000000">
                      <a:alpha val="70000"/>
                    </a:srgbClr>
                  </a:outerShdw>
                </a:effectLst>
              </a:rPr>
              <a:t>Roi</a:t>
            </a: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 Soleil (the “Sun King”)</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1952</TotalTime>
  <Words>474</Words>
  <Application>Microsoft Macintosh PowerPoint</Application>
  <PresentationFormat>On-screen Show (4:3)</PresentationFormat>
  <Paragraphs>23</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10:  French Art in the 17th Century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Houston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University of Houston</dc:creator>
  <cp:lastModifiedBy>University of Houston</cp:lastModifiedBy>
  <cp:revision>21</cp:revision>
  <dcterms:created xsi:type="dcterms:W3CDTF">2013-04-05T15:32:51Z</dcterms:created>
  <dcterms:modified xsi:type="dcterms:W3CDTF">2018-04-19T17:16:31Z</dcterms:modified>
</cp:coreProperties>
</file>